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86" r:id="rId5"/>
    <p:sldId id="293" r:id="rId6"/>
    <p:sldId id="295" r:id="rId7"/>
    <p:sldId id="268" r:id="rId8"/>
    <p:sldId id="269" r:id="rId9"/>
    <p:sldId id="290" r:id="rId10"/>
    <p:sldId id="291" r:id="rId11"/>
    <p:sldId id="294" r:id="rId12"/>
    <p:sldId id="292" r:id="rId13"/>
    <p:sldId id="287" r:id="rId14"/>
    <p:sldId id="288" r:id="rId15"/>
    <p:sldId id="289" r:id="rId16"/>
    <p:sldId id="274" r:id="rId17"/>
    <p:sldId id="279" r:id="rId18"/>
    <p:sldId id="283" r:id="rId19"/>
    <p:sldId id="273" r:id="rId20"/>
    <p:sldId id="266" r:id="rId21"/>
    <p:sldId id="285" r:id="rId22"/>
    <p:sldId id="284" r:id="rId23"/>
    <p:sldId id="296" r:id="rId24"/>
    <p:sldId id="298" r:id="rId25"/>
    <p:sldId id="299" r:id="rId2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892" userDrawn="1">
          <p15:clr>
            <a:srgbClr val="A4A3A4"/>
          </p15:clr>
        </p15:guide>
        <p15:guide id="3" pos="7491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663"/>
        <p:guide pos="892"/>
        <p:guide pos="7491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1880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386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2714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7852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62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6572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509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0681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0049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3179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5825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02C37-DBBE-4507-B6B0-3B7D71457A4D}" type="datetimeFigureOut">
              <a:rPr lang="es-ES" smtClean="0"/>
              <a:t>31/05/2021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1D3E7-18E0-4A05-904F-3340FF5882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754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mineducacion.gov.co/1759/articles-404438_documento_pdf.pdf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1" y="127504"/>
            <a:ext cx="12195831" cy="6854057"/>
          </a:xfrm>
          <a:prstGeom prst="rect">
            <a:avLst/>
          </a:prstGeom>
        </p:spPr>
      </p:pic>
      <p:sp>
        <p:nvSpPr>
          <p:cNvPr id="6" name="CuadroTexto 4"/>
          <p:cNvSpPr txBox="1"/>
          <p:nvPr/>
        </p:nvSpPr>
        <p:spPr>
          <a:xfrm>
            <a:off x="2229450" y="4296281"/>
            <a:ext cx="77292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Guillermo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León Restrepo Ochoa</a:t>
            </a:r>
          </a:p>
          <a:p>
            <a:pPr algn="ctr"/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Secretario de Educación</a:t>
            </a:r>
            <a:endParaRPr lang="es-ES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10050162" y="6211330"/>
            <a:ext cx="1647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/>
                </a:solidFill>
              </a:rPr>
              <a:t>Junio 1 de 2021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flipV="1">
            <a:off x="1428963" y="941211"/>
            <a:ext cx="8699775" cy="45719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230626" y="286964"/>
            <a:ext cx="60706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8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Alternancia 2021</a:t>
            </a:r>
            <a:endParaRPr lang="es-CO" sz="38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2391508" y="986930"/>
            <a:ext cx="948162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Enero: Se incorporan los recursos del FOME como recursos del balance del 2020. Ya inició su ejecución.  Con corte a Mayo 28 se han ejecutado </a:t>
            </a:r>
            <a:r>
              <a:rPr lang="es-CO" b="1" dirty="0" smtClean="0"/>
              <a:t>99%</a:t>
            </a:r>
            <a:r>
              <a:rPr lang="es-CO" dirty="0" smtClean="0"/>
              <a:t> de estos recursos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CO" dirty="0"/>
              <a:t>Contratación de los servicios de Aseo, Vigilancia y auxiliares administrativas para manejo de bibliotecas escolares y funciones secretariales.  (Incluye cofinanciación con recursos FOME para el caso de aseo)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CO" dirty="0"/>
              <a:t>Contratación de la desinfección </a:t>
            </a:r>
            <a:r>
              <a:rPr lang="es-CO" dirty="0" smtClean="0"/>
              <a:t>(de </a:t>
            </a:r>
            <a:r>
              <a:rPr lang="es-CO" dirty="0"/>
              <a:t>las </a:t>
            </a:r>
            <a:r>
              <a:rPr lang="es-CO" dirty="0" smtClean="0"/>
              <a:t>36 </a:t>
            </a:r>
            <a:r>
              <a:rPr lang="es-CO" dirty="0"/>
              <a:t>sedes educativas una vez a la semana). </a:t>
            </a:r>
            <a:r>
              <a:rPr lang="es-CO" dirty="0" smtClean="0"/>
              <a:t>Termonebulización</a:t>
            </a:r>
            <a:endParaRPr lang="es-CO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Visita de verificación de condiciones bioseguridad a todas las sedes educativas públicas y privadas y a las entidades de formación para el trabajo y el desarrollo humano entre los meses de enero y febrero de 2021</a:t>
            </a:r>
            <a:r>
              <a:rPr lang="es-CO" dirty="0" smtClean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Se </a:t>
            </a:r>
            <a:r>
              <a:rPr lang="es-CO" dirty="0"/>
              <a:t>realizaron </a:t>
            </a:r>
            <a:r>
              <a:rPr lang="es-CO" b="1" dirty="0" smtClean="0"/>
              <a:t>3</a:t>
            </a:r>
            <a:r>
              <a:rPr lang="es-CO" dirty="0" smtClean="0"/>
              <a:t> </a:t>
            </a:r>
            <a:r>
              <a:rPr lang="es-CO" b="1" dirty="0"/>
              <a:t>encuestas</a:t>
            </a:r>
            <a:r>
              <a:rPr lang="es-CO" dirty="0"/>
              <a:t> a la familias sobre su voluntad de regresar bajo el modelo de alternancia e identificando comorbilidades. (</a:t>
            </a:r>
            <a:r>
              <a:rPr lang="es-CO" dirty="0" smtClean="0"/>
              <a:t>Enero-Febrero – Mayo de 2021).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CO" dirty="0"/>
              <a:t>Lanzamiento de la campaña </a:t>
            </a:r>
            <a:r>
              <a:rPr lang="es-CO" dirty="0" smtClean="0"/>
              <a:t>“</a:t>
            </a:r>
            <a:r>
              <a:rPr lang="es-CO" b="1" dirty="0" smtClean="0"/>
              <a:t>La Liga del Autocuidado</a:t>
            </a:r>
            <a:r>
              <a:rPr lang="es-CO" dirty="0" smtClean="0"/>
              <a:t>”. </a:t>
            </a:r>
            <a:r>
              <a:rPr lang="es-CO" dirty="0"/>
              <a:t>(Agua, jabón, distanciamiento y tapabocas</a:t>
            </a:r>
            <a:r>
              <a:rPr lang="es-CO" dirty="0" smtClean="0"/>
              <a:t>).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CO" dirty="0"/>
              <a:t>Cada Institución Educativa aspersa con amonio cuaternario los salones que diariamente son ocupado en la </a:t>
            </a:r>
            <a:r>
              <a:rPr lang="es-CO" dirty="0" smtClean="0"/>
              <a:t>alternancia.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Se </a:t>
            </a:r>
            <a:r>
              <a:rPr lang="es-CO" dirty="0"/>
              <a:t>realiza una reunión semanal con los directivos docentes sobre temas varios entre los que se encuentran los seguimientos a la implementación de la </a:t>
            </a:r>
            <a:r>
              <a:rPr lang="es-CO" dirty="0" smtClean="0"/>
              <a:t>alternancia.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A </a:t>
            </a:r>
            <a:r>
              <a:rPr lang="es-CO" dirty="0"/>
              <a:t>la fecha, el </a:t>
            </a:r>
            <a:r>
              <a:rPr lang="es-CO" b="1" dirty="0"/>
              <a:t>100% de las </a:t>
            </a:r>
            <a:r>
              <a:rPr lang="es-CO" b="1" dirty="0" smtClean="0"/>
              <a:t>IE Oficiales </a:t>
            </a:r>
            <a:r>
              <a:rPr lang="es-CO" dirty="0" smtClean="0"/>
              <a:t>y </a:t>
            </a:r>
            <a:r>
              <a:rPr lang="es-CO" dirty="0"/>
              <a:t>de todas sus sedes tienen aprobados los protocolos de bioseguridad y han iniciado con la </a:t>
            </a:r>
            <a:r>
              <a:rPr lang="es-CO" dirty="0" smtClean="0"/>
              <a:t>alternancia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Aplicación de pruebas PCR a 350 Maestros</a:t>
            </a:r>
          </a:p>
          <a:p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93" y="1448972"/>
            <a:ext cx="1553465" cy="4587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578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flipV="1">
            <a:off x="1428963" y="941211"/>
            <a:ext cx="8699775" cy="45719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230626" y="286964"/>
            <a:ext cx="60706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8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Alternancia 2021</a:t>
            </a:r>
            <a:endParaRPr lang="es-CO" sz="38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204170" y="1843665"/>
            <a:ext cx="81941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/>
              <a:t>De </a:t>
            </a:r>
            <a:r>
              <a:rPr lang="es-CO" dirty="0" smtClean="0"/>
              <a:t>las 350 muestras </a:t>
            </a:r>
            <a:r>
              <a:rPr lang="es-CO" dirty="0"/>
              <a:t>tomadas, solo 3 pruebas resultaron positivas y de inmediato se realizó cerco epidemiológico y aislamiento selectivo evitando así la propagación del virus.</a:t>
            </a:r>
          </a:p>
          <a:p>
            <a:pPr algn="just"/>
            <a:r>
              <a:rPr lang="es-CO" dirty="0"/>
              <a:t> </a:t>
            </a:r>
          </a:p>
          <a:p>
            <a:pPr algn="just"/>
            <a:r>
              <a:rPr lang="es-CO" dirty="0"/>
              <a:t>Hasta el momento se han presentado 5 casos positivos en el sector educativo, con una evaluación satisfactoria y sin complicaciones.</a:t>
            </a:r>
          </a:p>
          <a:p>
            <a:pPr algn="just"/>
            <a:r>
              <a:rPr lang="es-CO" dirty="0"/>
              <a:t> </a:t>
            </a:r>
          </a:p>
          <a:p>
            <a:pPr algn="just"/>
            <a:r>
              <a:rPr lang="es-CO" dirty="0" smtClean="0"/>
              <a:t>Es </a:t>
            </a:r>
            <a:r>
              <a:rPr lang="es-CO" dirty="0"/>
              <a:t>importante resaltar que ningún caso de estos educadores contagiados tiene relación con el trabajo; todos los casos fueron adquiridos en los grupos familiares cercanos.  Esto se debe en gran parte al autocuidado y cumplimiento de los protocolos de bioseguridad por parte de los educadores que están en la presencialidad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0" y="1306787"/>
            <a:ext cx="2518115" cy="4929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505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flipV="1">
            <a:off x="1230625" y="772328"/>
            <a:ext cx="8699775" cy="45719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/>
          <p:cNvSpPr txBox="1"/>
          <p:nvPr/>
        </p:nvSpPr>
        <p:spPr>
          <a:xfrm>
            <a:off x="507310" y="1543829"/>
            <a:ext cx="695647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comportamiento de la pandemia en Itagüí, el Valle de Aburrá y Antioquia.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O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miedo de integrantes de las Instituciones Educativas</a:t>
            </a:r>
            <a:r>
              <a:rPr lang="es-CO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CO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Disponibilidad de recursos suficientes y oportunos para garantizar condiciones de bioseguridad.</a:t>
            </a:r>
            <a:endParaRPr lang="es-CO" sz="16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640081" y="996272"/>
            <a:ext cx="564817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Dificultades para el inicio de la alternancia 2021</a:t>
            </a:r>
            <a:endParaRPr lang="es-CO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648752" y="2864106"/>
            <a:ext cx="564817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s-E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Cómo se abordaron las dificultades?</a:t>
            </a:r>
            <a:endParaRPr lang="es-CO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07963" y="3205822"/>
            <a:ext cx="7055821" cy="1969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CO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un apoyo permanente a las </a:t>
            </a:r>
            <a:r>
              <a:rPr lang="es-CO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Instituciones Educativas</a:t>
            </a: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CO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seguimiento oportuno al plan de alternancia y al cumplimiento de los protocolos de bioseguridad.</a:t>
            </a:r>
            <a:endParaRPr lang="es-CO" sz="16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CO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motivación a toda la comunidad educativas</a:t>
            </a: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CO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estrategias de comunicación permanente</a:t>
            </a: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CO" sz="16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exigencia.</a:t>
            </a: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s-CO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599" y="893351"/>
            <a:ext cx="2642717" cy="2962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CuadroTexto 11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640080" y="4999243"/>
            <a:ext cx="558487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Estado actual de la Alternancia</a:t>
            </a:r>
            <a:endParaRPr lang="es-CO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507310" y="5423806"/>
            <a:ext cx="676039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/>
              <a:t>Instituciones Educativas Oficiales en alternancia:   </a:t>
            </a:r>
            <a:r>
              <a:rPr lang="es-CO" b="1" dirty="0" smtClean="0"/>
              <a:t>100%   </a:t>
            </a:r>
            <a:r>
              <a:rPr lang="es-CO" dirty="0" smtClean="0"/>
              <a:t>-  36 sedes.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/>
              <a:t>Establecimientos Privados:  </a:t>
            </a:r>
            <a:r>
              <a:rPr lang="es-CO" sz="2000" b="1" dirty="0" smtClean="0"/>
              <a:t>76%</a:t>
            </a:r>
            <a:r>
              <a:rPr lang="es-CO" dirty="0" smtClean="0"/>
              <a:t> de un total de 51 EE</a:t>
            </a:r>
          </a:p>
          <a:p>
            <a:r>
              <a:rPr lang="es-CO" dirty="0" smtClean="0"/>
              <a:t>  </a:t>
            </a:r>
            <a:endParaRPr lang="es-CO" dirty="0"/>
          </a:p>
        </p:txBody>
      </p:sp>
      <p:sp>
        <p:nvSpPr>
          <p:cNvPr id="13" name="CuadroTexto 12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189438" y="286963"/>
            <a:ext cx="4222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Alternancia 2021</a:t>
            </a:r>
            <a:endParaRPr lang="es-CO" sz="24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7463784" y="4445245"/>
            <a:ext cx="4436600" cy="11079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accent1">
                    <a:lumMod val="75000"/>
                  </a:schemeClr>
                </a:solidFill>
              </a:rPr>
              <a:t>Estudiantes</a:t>
            </a:r>
          </a:p>
          <a:p>
            <a:r>
              <a:rPr lang="es-CO" dirty="0" smtClean="0"/>
              <a:t>Instituciones Oficiales           </a:t>
            </a:r>
            <a:r>
              <a:rPr lang="es-CO" sz="2400" b="1" dirty="0" smtClean="0"/>
              <a:t>10.644</a:t>
            </a:r>
          </a:p>
          <a:p>
            <a:r>
              <a:rPr lang="es-CO" dirty="0" smtClean="0"/>
              <a:t>Establecimientos Privados    </a:t>
            </a:r>
            <a:r>
              <a:rPr lang="es-CO" sz="2400" b="1" dirty="0"/>
              <a:t>4.640</a:t>
            </a:r>
          </a:p>
        </p:txBody>
      </p:sp>
    </p:spTree>
    <p:extLst>
      <p:ext uri="{BB962C8B-B14F-4D97-AF65-F5344CB8AC3E}">
        <p14:creationId xmlns:p14="http://schemas.microsoft.com/office/powerpoint/2010/main" val="353442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59558" y="409814"/>
            <a:ext cx="6660108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0070C0"/>
                </a:solidFill>
              </a:rPr>
              <a:t>Visitas revisión de Protocolos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5" y="2106721"/>
            <a:ext cx="4055305" cy="3187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574" y="2106721"/>
            <a:ext cx="3609373" cy="3187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468" y="2106721"/>
            <a:ext cx="3659268" cy="3187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349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59558" y="409814"/>
            <a:ext cx="6660108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0070C0"/>
                </a:solidFill>
              </a:rPr>
              <a:t>Visitas revisión de Protocolos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1781907"/>
            <a:ext cx="3147646" cy="4196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133" y="1588303"/>
            <a:ext cx="3147646" cy="4196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084" y="2251649"/>
            <a:ext cx="4343168" cy="325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9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59558" y="409814"/>
            <a:ext cx="6660108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0070C0"/>
                </a:solidFill>
              </a:rPr>
              <a:t>Visitas revisión de Protocolos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4107767"/>
            <a:ext cx="5173978" cy="238799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727" y="1759546"/>
            <a:ext cx="2106908" cy="456496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40" y="1703462"/>
            <a:ext cx="5066896" cy="233856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930" y="1703462"/>
            <a:ext cx="2124223" cy="460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1230625" y="848559"/>
            <a:ext cx="6879705" cy="45719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230625" y="294244"/>
            <a:ext cx="8138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Encuestas</a:t>
            </a:r>
            <a:endParaRPr lang="es-CO" sz="24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66857" t="22222" r="2288" b="26525"/>
          <a:stretch/>
        </p:blipFill>
        <p:spPr>
          <a:xfrm>
            <a:off x="4800601" y="3934482"/>
            <a:ext cx="2940908" cy="288967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r="1403"/>
          <a:stretch/>
        </p:blipFill>
        <p:spPr>
          <a:xfrm>
            <a:off x="189672" y="1079581"/>
            <a:ext cx="5296728" cy="2762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1054" y="1112918"/>
            <a:ext cx="5407423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6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59558" y="131202"/>
            <a:ext cx="6660108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0070C0"/>
                </a:solidFill>
              </a:rPr>
              <a:t>PINTURA</a:t>
            </a:r>
            <a:endParaRPr lang="es-CO" sz="2400" b="1" dirty="0">
              <a:solidFill>
                <a:srgbClr val="0070C0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840" y="3392696"/>
            <a:ext cx="4954667" cy="278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ángulo 1"/>
          <p:cNvSpPr/>
          <p:nvPr/>
        </p:nvSpPr>
        <p:spPr>
          <a:xfrm>
            <a:off x="6971605" y="1403578"/>
            <a:ext cx="402866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Se Transfirieron a las 24 IE la suma de </a:t>
            </a:r>
            <a:r>
              <a:rPr lang="es-ES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$233.108.300</a:t>
            </a:r>
            <a:r>
              <a:rPr lang="es-ES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con el objetivo de pintar todas las sedes.</a:t>
            </a:r>
            <a:endParaRPr lang="es-CO" sz="24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t="4131" b="28606"/>
          <a:stretch/>
        </p:blipFill>
        <p:spPr>
          <a:xfrm>
            <a:off x="350561" y="722185"/>
            <a:ext cx="5619296" cy="237545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69" y="3392696"/>
            <a:ext cx="4642107" cy="26990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510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927653" y="1554788"/>
            <a:ext cx="3922643" cy="12579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2000" dirty="0" smtClean="0"/>
              <a:t>Se facilita el </a:t>
            </a:r>
            <a:r>
              <a:rPr lang="es-CO" sz="2000" dirty="0"/>
              <a:t>acceso a los dispositivos tecnológicos, </a:t>
            </a:r>
            <a:r>
              <a:rPr lang="es-CO" sz="2000" dirty="0" smtClean="0"/>
              <a:t>prestando, </a:t>
            </a:r>
            <a:r>
              <a:rPr lang="es-CO" sz="2000" dirty="0"/>
              <a:t>portátiles, tabletas, </a:t>
            </a:r>
            <a:r>
              <a:rPr lang="es-CO" sz="2000" dirty="0" smtClean="0"/>
              <a:t>y XO</a:t>
            </a:r>
            <a:endParaRPr lang="es-CO" sz="2000" dirty="0"/>
          </a:p>
        </p:txBody>
      </p:sp>
      <p:sp>
        <p:nvSpPr>
          <p:cNvPr id="4" name="CuadroTexto 3"/>
          <p:cNvSpPr txBox="1"/>
          <p:nvPr/>
        </p:nvSpPr>
        <p:spPr>
          <a:xfrm>
            <a:off x="231566" y="330301"/>
            <a:ext cx="6660108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0070C0"/>
                </a:solidFill>
              </a:rPr>
              <a:t>Préstamo de equipos Tecnológicos</a:t>
            </a:r>
            <a:endParaRPr lang="es-CO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857278"/>
              </p:ext>
            </p:extLst>
          </p:nvPr>
        </p:nvGraphicFramePr>
        <p:xfrm>
          <a:off x="6274342" y="1451113"/>
          <a:ext cx="5031412" cy="174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853"/>
                <a:gridCol w="1257853"/>
                <a:gridCol w="1257853"/>
                <a:gridCol w="1257853"/>
              </a:tblGrid>
              <a:tr h="626515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/>
                        <a:t>Año</a:t>
                      </a:r>
                      <a:endParaRPr lang="es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/>
                        <a:t>Estudiantes sin</a:t>
                      </a:r>
                      <a:r>
                        <a:rPr lang="es-CO" sz="1400" baseline="0" dirty="0" smtClean="0"/>
                        <a:t> dispositivo tecnológico</a:t>
                      </a:r>
                      <a:endParaRPr lang="es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400" dirty="0" smtClean="0"/>
                        <a:t>Nro.</a:t>
                      </a:r>
                      <a:r>
                        <a:rPr lang="es-CO" sz="1400" baseline="0" dirty="0" smtClean="0"/>
                        <a:t> Equipos Prestados</a:t>
                      </a:r>
                      <a:endParaRPr lang="es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Porcentaje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2020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5000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3121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62%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2021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2650</a:t>
                      </a:r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1242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47%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Marcador de contenido 2"/>
          <p:cNvSpPr txBox="1">
            <a:spLocks/>
          </p:cNvSpPr>
          <p:nvPr/>
        </p:nvSpPr>
        <p:spPr>
          <a:xfrm>
            <a:off x="5146638" y="4381154"/>
            <a:ext cx="1994454" cy="61450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O" sz="2000" dirty="0" smtClean="0"/>
              <a:t>Se continúa con el préstamo de los dispositivos.</a:t>
            </a:r>
            <a:endParaRPr lang="es-CO" sz="2000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66" y="3433969"/>
            <a:ext cx="4164496" cy="31233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520" y="3461784"/>
            <a:ext cx="3627783" cy="27208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84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 flipV="1">
            <a:off x="1428963" y="941211"/>
            <a:ext cx="8699775" cy="45719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270381" y="354369"/>
            <a:ext cx="8138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Estrategia de Comunicación</a:t>
            </a:r>
            <a:endParaRPr lang="es-CO" sz="24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471" y="3081130"/>
            <a:ext cx="3278392" cy="327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802" y="1112107"/>
            <a:ext cx="3568733" cy="3568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9112" y="3316864"/>
            <a:ext cx="3142001" cy="3142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166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230626" y="240601"/>
            <a:ext cx="60706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8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Alternancia</a:t>
            </a:r>
            <a:endParaRPr lang="es-CO" sz="38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230626" y="840259"/>
            <a:ext cx="6669460" cy="77450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CuadroTexto 14"/>
          <p:cNvSpPr txBox="1"/>
          <p:nvPr/>
        </p:nvSpPr>
        <p:spPr>
          <a:xfrm>
            <a:off x="2068077" y="4630577"/>
            <a:ext cx="78918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Garantizar los derechos fundamentales de la Vida y de la Educación</a:t>
            </a:r>
          </a:p>
          <a:p>
            <a:pPr algn="ctr"/>
            <a:endParaRPr lang="es-CO" dirty="0" smtClean="0"/>
          </a:p>
          <a:p>
            <a:pPr algn="ctr"/>
            <a:r>
              <a:rPr lang="es-CO" dirty="0" smtClean="0"/>
              <a:t>El derecho de la educación va asociado al derecho de los menores que tienen un privilegio sobre los demás</a:t>
            </a:r>
          </a:p>
          <a:p>
            <a:pPr algn="ctr"/>
            <a:endParaRPr lang="es-CO" dirty="0" smtClean="0"/>
          </a:p>
          <a:p>
            <a:pPr algn="ctr"/>
            <a:r>
              <a:rPr lang="es-CO" b="1" dirty="0" smtClean="0"/>
              <a:t>“No hay lucha de contrarios entre derechos, sino complementariedad</a:t>
            </a:r>
            <a:r>
              <a:rPr lang="es-CO" dirty="0" smtClean="0"/>
              <a:t>”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721967" y="1271204"/>
            <a:ext cx="249890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s-ES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 buscamos?</a:t>
            </a:r>
            <a:endParaRPr lang="es-CO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/>
          <a:srcRect t="29859" b="31147"/>
          <a:stretch/>
        </p:blipFill>
        <p:spPr>
          <a:xfrm>
            <a:off x="3713485" y="1394109"/>
            <a:ext cx="3763581" cy="3016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38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353452" y="955933"/>
            <a:ext cx="4972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rgbClr val="0055B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CRECIMIENTO DE ANCHO DE BANDA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7B01CF56-57D1-4B2C-9542-84FB042AC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17" y="4274153"/>
            <a:ext cx="5186673" cy="44196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31300993-D6B9-41F9-933A-C9D55408C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38" y="1508433"/>
            <a:ext cx="5795452" cy="25884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A8F4487A-458B-4502-9480-21CB5CF3C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4370" y="3938215"/>
            <a:ext cx="4886241" cy="238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10593560-CA11-4ABA-BD10-41A274E96260}"/>
              </a:ext>
            </a:extLst>
          </p:cNvPr>
          <p:cNvSpPr txBox="1"/>
          <p:nvPr/>
        </p:nvSpPr>
        <p:spPr>
          <a:xfrm>
            <a:off x="590383" y="4970201"/>
            <a:ext cx="5101963" cy="116955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400" b="1" dirty="0"/>
              <a:t>35 Sedes Educativas conectadas, cada una con:</a:t>
            </a:r>
          </a:p>
          <a:p>
            <a:pPr algn="ctr"/>
            <a:r>
              <a:rPr lang="es-CO" sz="1400" dirty="0"/>
              <a:t>100 Mbps para Internet Educativo</a:t>
            </a:r>
          </a:p>
          <a:p>
            <a:pPr algn="ctr"/>
            <a:r>
              <a:rPr lang="es-CO" sz="1400" dirty="0"/>
              <a:t>10 Mbps para Internet Administrativo (oficinas)</a:t>
            </a:r>
          </a:p>
          <a:p>
            <a:pPr algn="ctr"/>
            <a:r>
              <a:rPr lang="es-CO" sz="1400" dirty="0"/>
              <a:t>1 </a:t>
            </a:r>
            <a:r>
              <a:rPr lang="es-CO" sz="1400" dirty="0" err="1"/>
              <a:t>Switche</a:t>
            </a:r>
            <a:r>
              <a:rPr lang="es-CO" sz="1400" dirty="0"/>
              <a:t> de borde</a:t>
            </a:r>
          </a:p>
          <a:p>
            <a:pPr algn="ctr"/>
            <a:r>
              <a:rPr lang="es-CO" sz="1400" dirty="0"/>
              <a:t>1 Unidad Sustituta de Potencia (UPS)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1E92A433-9932-4BDC-892F-52F266B5282F}"/>
              </a:ext>
            </a:extLst>
          </p:cNvPr>
          <p:cNvSpPr txBox="1"/>
          <p:nvPr/>
        </p:nvSpPr>
        <p:spPr>
          <a:xfrm>
            <a:off x="6987411" y="1357847"/>
            <a:ext cx="4280160" cy="24622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400" b="1" dirty="0"/>
              <a:t>10,8 Km </a:t>
            </a:r>
            <a:r>
              <a:rPr lang="es-CO" sz="1400" dirty="0"/>
              <a:t>de cable de fibra óptica instalado en el territorio</a:t>
            </a:r>
          </a:p>
          <a:p>
            <a:endParaRPr lang="es-CO" sz="1400" dirty="0"/>
          </a:p>
          <a:p>
            <a:r>
              <a:rPr lang="es-CO" sz="1400" dirty="0"/>
              <a:t>Anillo de fibra redundante para garantizar el servicio a todas las sedes.</a:t>
            </a:r>
          </a:p>
          <a:p>
            <a:endParaRPr lang="es-CO" sz="1400" dirty="0"/>
          </a:p>
          <a:p>
            <a:r>
              <a:rPr lang="es-CO" sz="1400" b="1" dirty="0"/>
              <a:t>1</a:t>
            </a:r>
            <a:r>
              <a:rPr lang="es-CO" sz="1400" dirty="0"/>
              <a:t> Centro de procesamiento Instalado en el Centro Administrativo CAMI</a:t>
            </a:r>
          </a:p>
          <a:p>
            <a:endParaRPr lang="es-CO" sz="1400" dirty="0"/>
          </a:p>
          <a:p>
            <a:r>
              <a:rPr lang="es-CO" sz="1400" dirty="0"/>
              <a:t>Inversión de recursos propios:</a:t>
            </a:r>
          </a:p>
          <a:p>
            <a:r>
              <a:rPr lang="es-CO" sz="1400" b="1" dirty="0"/>
              <a:t>$ 946.011.570,00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111358" y="70500"/>
            <a:ext cx="60706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800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Conectividad</a:t>
            </a:r>
            <a:endParaRPr lang="es-CO" sz="38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111358" y="675779"/>
            <a:ext cx="6669460" cy="77450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850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182451" y="1522239"/>
            <a:ext cx="3922643" cy="12579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O" sz="2000" dirty="0" smtClean="0"/>
              <a:t>Se inició el 26 de Mayo el proceso de vacunación a todos los docentes </a:t>
            </a:r>
            <a:r>
              <a:rPr lang="es-CO" sz="2000" dirty="0"/>
              <a:t>del Municipio, logrando vacunar el 93% de docentes </a:t>
            </a:r>
            <a:r>
              <a:rPr lang="es-CO" sz="2000" dirty="0" smtClean="0"/>
              <a:t>en 3 días.</a:t>
            </a:r>
            <a:endParaRPr lang="es-CO" sz="2000" dirty="0"/>
          </a:p>
        </p:txBody>
      </p:sp>
      <p:sp>
        <p:nvSpPr>
          <p:cNvPr id="4" name="CuadroTexto 3"/>
          <p:cNvSpPr txBox="1"/>
          <p:nvPr/>
        </p:nvSpPr>
        <p:spPr>
          <a:xfrm>
            <a:off x="231566" y="201575"/>
            <a:ext cx="6660108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0070C0"/>
                </a:solidFill>
              </a:rPr>
              <a:t>Vacunación</a:t>
            </a:r>
            <a:endParaRPr lang="es-CO" sz="2400" b="1" dirty="0">
              <a:solidFill>
                <a:srgbClr val="0070C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145" y="810691"/>
            <a:ext cx="3574776" cy="268108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099" y="3766930"/>
            <a:ext cx="3776869" cy="2832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451" y="3354359"/>
            <a:ext cx="3746166" cy="2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6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647996" y="633291"/>
            <a:ext cx="4211227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0070C0"/>
                </a:solidFill>
              </a:rPr>
              <a:t>Personal de apoyo</a:t>
            </a:r>
            <a:endParaRPr lang="es-CO" sz="2400" b="1" dirty="0">
              <a:solidFill>
                <a:srgbClr val="0070C0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10593560-CA11-4ABA-BD10-41A274E96260}"/>
              </a:ext>
            </a:extLst>
          </p:cNvPr>
          <p:cNvSpPr txBox="1"/>
          <p:nvPr/>
        </p:nvSpPr>
        <p:spPr>
          <a:xfrm>
            <a:off x="569495" y="1521373"/>
            <a:ext cx="4289728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Desde el inicio del calendario escolar se cuenta en nuestras  Instituciones Educativas con:</a:t>
            </a:r>
          </a:p>
          <a:p>
            <a:pPr algn="ctr"/>
            <a:endParaRPr lang="es-CO" sz="2400" b="1" dirty="0" smtClean="0"/>
          </a:p>
          <a:p>
            <a:pPr algn="ctr"/>
            <a:r>
              <a:rPr lang="es-CO" sz="2400" b="1" dirty="0" smtClean="0"/>
              <a:t>Secretarias</a:t>
            </a:r>
          </a:p>
          <a:p>
            <a:pPr algn="ctr"/>
            <a:r>
              <a:rPr lang="es-CO" sz="2400" b="1" dirty="0" smtClean="0"/>
              <a:t>Personal de Aseo</a:t>
            </a:r>
          </a:p>
          <a:p>
            <a:pPr algn="ctr"/>
            <a:r>
              <a:rPr lang="es-CO" sz="2400" b="1" dirty="0" smtClean="0"/>
              <a:t>Personal de Vigilancia</a:t>
            </a:r>
          </a:p>
          <a:p>
            <a:pPr algn="ctr"/>
            <a:r>
              <a:rPr lang="es-CO" sz="2400" b="1" dirty="0" smtClean="0"/>
              <a:t>Bibliotecarias</a:t>
            </a:r>
          </a:p>
          <a:p>
            <a:pPr algn="ctr"/>
            <a:endParaRPr lang="es-CO" sz="2400" b="1" dirty="0"/>
          </a:p>
          <a:p>
            <a:pPr algn="ctr"/>
            <a:r>
              <a:rPr lang="es-CO" sz="2400" b="1" dirty="0" smtClean="0"/>
              <a:t>Se realiza aspersión y </a:t>
            </a:r>
            <a:r>
              <a:rPr lang="es-CO" sz="2400" b="1" dirty="0" err="1" smtClean="0"/>
              <a:t>termonebulización</a:t>
            </a:r>
            <a:r>
              <a:rPr lang="es-CO" sz="2400" b="1" dirty="0" smtClean="0"/>
              <a:t> en todas las sedes de las IE Oficiales</a:t>
            </a:r>
            <a:r>
              <a:rPr lang="es-CO" sz="2000" b="1" dirty="0" smtClean="0"/>
              <a:t>.</a:t>
            </a:r>
            <a:endParaRPr lang="es-CO" sz="20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461" y="1094956"/>
            <a:ext cx="1900886" cy="25345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761" y="1094956"/>
            <a:ext cx="1895889" cy="2527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4064" y="1094956"/>
            <a:ext cx="1903317" cy="25377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6461" y="3809180"/>
            <a:ext cx="1884081" cy="25121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7760" y="3809180"/>
            <a:ext cx="1895889" cy="2527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54063" y="3783531"/>
            <a:ext cx="1903317" cy="25377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075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230626" y="284305"/>
            <a:ext cx="3532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0070C0"/>
                </a:solidFill>
              </a:rPr>
              <a:t>Y así estamos hoy</a:t>
            </a:r>
            <a:endParaRPr lang="es-CO" sz="2400" b="1" dirty="0">
              <a:solidFill>
                <a:srgbClr val="0070C0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230626" y="864704"/>
            <a:ext cx="6293296" cy="45719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749" y="1679712"/>
            <a:ext cx="3038268" cy="36748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417" y="1679712"/>
            <a:ext cx="3451097" cy="36748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6340" y="1679712"/>
            <a:ext cx="3172529" cy="36748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CuadroTexto 9"/>
          <p:cNvSpPr txBox="1"/>
          <p:nvPr/>
        </p:nvSpPr>
        <p:spPr>
          <a:xfrm>
            <a:off x="4303643" y="5615609"/>
            <a:ext cx="3448879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 smtClean="0">
                <a:solidFill>
                  <a:srgbClr val="002060"/>
                </a:solidFill>
              </a:rPr>
              <a:t>Mayo 30 de 2021</a:t>
            </a:r>
            <a:endParaRPr lang="es-CO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40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230626" y="284305"/>
            <a:ext cx="3532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0070C0"/>
                </a:solidFill>
              </a:rPr>
              <a:t>Y así estamos hoy</a:t>
            </a:r>
            <a:endParaRPr lang="es-CO" sz="2400" b="1" dirty="0">
              <a:solidFill>
                <a:srgbClr val="0070C0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230626" y="864704"/>
            <a:ext cx="6293296" cy="45719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4229503" y="6060452"/>
            <a:ext cx="3448879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 smtClean="0">
                <a:solidFill>
                  <a:srgbClr val="002060"/>
                </a:solidFill>
              </a:rPr>
              <a:t>Mayo 30 de 2021</a:t>
            </a:r>
            <a:endParaRPr lang="es-CO" dirty="0">
              <a:solidFill>
                <a:srgbClr val="002060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626" y="1754658"/>
            <a:ext cx="3934123" cy="33299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774" y="1754658"/>
            <a:ext cx="4366789" cy="3211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292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5"/>
            <a:ext cx="12195830" cy="685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6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79437" y="210050"/>
            <a:ext cx="6660108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0070C0"/>
                </a:solidFill>
              </a:rPr>
              <a:t>Alternancia</a:t>
            </a:r>
            <a:endParaRPr lang="es-CO" sz="2400" b="1" dirty="0">
              <a:solidFill>
                <a:srgbClr val="0070C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18807" t="8756" r="19066" b="8657"/>
          <a:stretch/>
        </p:blipFill>
        <p:spPr>
          <a:xfrm>
            <a:off x="685996" y="3551485"/>
            <a:ext cx="4156821" cy="3108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26" t="8173" r="4613" b="16152"/>
          <a:stretch/>
        </p:blipFill>
        <p:spPr>
          <a:xfrm>
            <a:off x="6602290" y="904118"/>
            <a:ext cx="3999808" cy="1779373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6639698" y="2683491"/>
            <a:ext cx="39624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 smtClean="0">
                <a:latin typeface="+mj-lt"/>
              </a:rPr>
              <a:t>De nuestras instituciones educativas oficiales se encuentran aplicando el </a:t>
            </a:r>
            <a:r>
              <a:rPr lang="es-CO" b="1" dirty="0" smtClean="0">
                <a:latin typeface="+mj-lt"/>
              </a:rPr>
              <a:t>Modelo de Alternancia</a:t>
            </a:r>
            <a:endParaRPr lang="es-CO" b="1" dirty="0">
              <a:latin typeface="+mj-lt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741" y="795341"/>
            <a:ext cx="2856597" cy="2318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20" y="3877799"/>
            <a:ext cx="4365556" cy="24556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92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54" y="2117033"/>
            <a:ext cx="3468757" cy="35375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799" y="1858618"/>
            <a:ext cx="3259150" cy="36973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665" y="2568869"/>
            <a:ext cx="4105479" cy="2633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CuadroTexto 6"/>
          <p:cNvSpPr txBox="1"/>
          <p:nvPr/>
        </p:nvSpPr>
        <p:spPr>
          <a:xfrm>
            <a:off x="586409" y="607616"/>
            <a:ext cx="4899991" cy="5847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 smtClean="0">
                <a:solidFill>
                  <a:srgbClr val="0070C0"/>
                </a:solidFill>
              </a:rPr>
              <a:t>Alternancia</a:t>
            </a:r>
            <a:endParaRPr lang="es-CO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12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1230626" y="818046"/>
            <a:ext cx="5687010" cy="75304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/>
          <p:cNvSpPr txBox="1"/>
          <p:nvPr/>
        </p:nvSpPr>
        <p:spPr>
          <a:xfrm>
            <a:off x="562070" y="1133283"/>
            <a:ext cx="8507285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lang="es-CO" sz="20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Ministerio de Educación Nacional </a:t>
            </a:r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la </a:t>
            </a:r>
            <a:r>
              <a:rPr lang="es-CO" sz="2000" b="1" u="sng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Directiva Nro.  11 del 29 de Mayo de 2020</a:t>
            </a:r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 la orientación para un retorno gradual y progresivo a los establecimientos educativos, a su vez el </a:t>
            </a:r>
            <a:r>
              <a:rPr lang="es-CO" sz="20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Consejo de Estado </a:t>
            </a:r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declara la legalidad de dicha Directiva advirtiendo a las Secretarías de Educación que es obligación velar porque todos los prestadores del servicio educativo avancen de manera cierta, segura y decidida en la definición de las condiciones que permita el retorno gradual y progresivo de los alumnos a las aulas.</a:t>
            </a:r>
          </a:p>
          <a:p>
            <a:pPr algn="just"/>
            <a:endParaRPr lang="es-CO" sz="20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s-CO" sz="2000" b="1" u="sng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Resolución 1721 del 24 de Septiembre de 2020</a:t>
            </a:r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adopta los protocolos de bioseguridad y solicita a las entidades territoriales la implementación del Plan de Alternancia.</a:t>
            </a:r>
            <a:endParaRPr lang="es-CO" sz="2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CO" sz="20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s-CO" sz="2000" b="1" u="sng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Defensoría del Pueblo </a:t>
            </a:r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través de Resolución del 12 de Abril de 2021 recomienda a los Alcaldes y Secretarios de Educación,  </a:t>
            </a:r>
            <a:r>
              <a:rPr lang="es-CO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umplir con celeridad sus obligaciones según la Resolución 1721 de 2020.</a:t>
            </a:r>
          </a:p>
          <a:p>
            <a:endParaRPr lang="es-CO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189438" y="286963"/>
            <a:ext cx="4222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Alternancia 2021</a:t>
            </a:r>
            <a:endParaRPr lang="es-CO" sz="24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879" y="2022474"/>
            <a:ext cx="2388388" cy="3184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791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1230626" y="818046"/>
            <a:ext cx="5687010" cy="75304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/>
          <p:cNvSpPr txBox="1"/>
          <p:nvPr/>
        </p:nvSpPr>
        <p:spPr>
          <a:xfrm>
            <a:off x="424931" y="1013757"/>
            <a:ext cx="848841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0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Procuraduría, </a:t>
            </a:r>
            <a:r>
              <a:rPr lang="es-CO" sz="2000" dirty="0" smtClean="0"/>
              <a:t>convoca </a:t>
            </a:r>
            <a:r>
              <a:rPr lang="es-CO" sz="2000" dirty="0"/>
              <a:t>a todos los servidores públicos que tienen la obligación de garantizar de una manera u otra el retorno gradual, progresivo y seguro de los niños, niñas, adolescentes y jóvenes a la presencialidad en las instituciones educativas; a </a:t>
            </a:r>
            <a:r>
              <a:rPr lang="es-CO" sz="2000" dirty="0" smtClean="0"/>
              <a:t>que apliquen el </a:t>
            </a:r>
            <a:r>
              <a:rPr lang="es-CO" sz="2000" b="1" dirty="0"/>
              <a:t>esquema de </a:t>
            </a:r>
            <a:r>
              <a:rPr lang="es-CO" sz="2000" b="1" dirty="0" smtClean="0"/>
              <a:t>alternancia.</a:t>
            </a:r>
            <a:endParaRPr lang="es-ES" sz="2000" b="1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ES" sz="2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s-ES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</a:t>
            </a:r>
            <a:r>
              <a:rPr lang="es-ES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Ministerios de Educación y Salud a través de la circular conjunta </a:t>
            </a:r>
            <a:r>
              <a:rPr lang="es-E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No. 026 del 31 de marzo de 2021</a:t>
            </a:r>
            <a:r>
              <a:rPr lang="es-E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 </a:t>
            </a:r>
            <a:r>
              <a:rPr lang="es-ES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ratifican la obligación para todos los servidores públicos y los particulares de realizar la apertura de las escuelas y colegios bajo los protocolos de bioseguridad como una prioridad de salud </a:t>
            </a:r>
            <a:r>
              <a:rPr lang="es-ES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pública.</a:t>
            </a:r>
            <a:endParaRPr lang="es-CO" sz="2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CO" sz="2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s-CO" sz="2000" b="1" u="sng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es-CO" sz="2000" b="1" u="sng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Resolución 738 de 2021</a:t>
            </a:r>
            <a:r>
              <a:rPr lang="es-CO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s-CO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prorroga  </a:t>
            </a:r>
            <a:r>
              <a:rPr lang="es-ES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emergencia sanitaria por el nuevo coronavirus </a:t>
            </a:r>
            <a:r>
              <a:rPr lang="es-ES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COVID-19, hasta el 31 de Agosto de 2021 y en su artículo segundo numeral 2.4 solicita</a:t>
            </a:r>
            <a:r>
              <a:rPr lang="es-ES" sz="2000" dirty="0" smtClean="0"/>
              <a:t> garantizar </a:t>
            </a:r>
            <a:r>
              <a:rPr lang="es-ES" sz="2000" dirty="0"/>
              <a:t>el retorno gradual, progresivo y seguro de los niños, niñas, adolescentes y jóvenes a la presencialidad en las instituciones educativas, como una prioridad de salud pública que responde a las necesidades de promoción de su desarrollo y salud mental, bajo la implementación de medidas de bioseguridad</a:t>
            </a:r>
            <a:endParaRPr lang="es-CO" sz="2000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189438" y="286963"/>
            <a:ext cx="4222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Alternancia 2021</a:t>
            </a:r>
            <a:endParaRPr lang="es-CO" sz="24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250" y="1252369"/>
            <a:ext cx="2579876" cy="2455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164" y="4043540"/>
            <a:ext cx="2721836" cy="2041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465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89376" y="399875"/>
            <a:ext cx="6660108" cy="46166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rgbClr val="0070C0"/>
                </a:solidFill>
              </a:rPr>
              <a:t>Manejo del Recurso Financiero</a:t>
            </a:r>
            <a:endParaRPr lang="es-CO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440495"/>
              </p:ext>
            </p:extLst>
          </p:nvPr>
        </p:nvGraphicFramePr>
        <p:xfrm>
          <a:off x="1198901" y="1655640"/>
          <a:ext cx="4784454" cy="1181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2227"/>
                <a:gridCol w="2392227"/>
              </a:tblGrid>
              <a:tr h="347427">
                <a:tc gridSpan="2"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RECURSOS GIRADO</a:t>
                      </a:r>
                      <a:r>
                        <a:rPr lang="es-CO" baseline="0" dirty="0" smtClean="0"/>
                        <a:t>S POR EL MINISTERIO </a:t>
                      </a:r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407725"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Valor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%</a:t>
                      </a:r>
                      <a:r>
                        <a:rPr lang="es-CO" b="1" baseline="0" dirty="0" smtClean="0"/>
                        <a:t> Ejecución</a:t>
                      </a:r>
                      <a:endParaRPr lang="es-CO" b="1" dirty="0"/>
                    </a:p>
                  </a:txBody>
                  <a:tcPr/>
                </a:tc>
              </a:tr>
              <a:tr h="407725">
                <a:tc>
                  <a:txBody>
                    <a:bodyPr/>
                    <a:lstStyle/>
                    <a:p>
                      <a:pPr algn="ctr"/>
                      <a:r>
                        <a:rPr lang="es-CO" sz="2000" dirty="0" smtClean="0"/>
                        <a:t>$729.271,929</a:t>
                      </a:r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 smtClean="0"/>
                        <a:t>97%</a:t>
                      </a:r>
                      <a:endParaRPr lang="es-CO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48364"/>
              </p:ext>
            </p:extLst>
          </p:nvPr>
        </p:nvGraphicFramePr>
        <p:xfrm>
          <a:off x="1241976" y="3627775"/>
          <a:ext cx="5039556" cy="2027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9852"/>
                <a:gridCol w="1782920"/>
                <a:gridCol w="1576784"/>
              </a:tblGrid>
              <a:tr h="216659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RECURSOS FOME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</a:tr>
              <a:tr h="553946">
                <a:tc>
                  <a:txBody>
                    <a:bodyPr/>
                    <a:lstStyle/>
                    <a:p>
                      <a:pPr algn="ctr"/>
                      <a:r>
                        <a:rPr lang="es-CO" b="1" dirty="0" err="1" smtClean="0"/>
                        <a:t>Nro</a:t>
                      </a:r>
                      <a:r>
                        <a:rPr lang="es-CO" b="1" baseline="0" dirty="0" smtClean="0"/>
                        <a:t> de Giro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Valor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%</a:t>
                      </a:r>
                      <a:r>
                        <a:rPr lang="es-CO" b="1" baseline="0" dirty="0" smtClean="0"/>
                        <a:t> Ejecución</a:t>
                      </a:r>
                      <a:endParaRPr lang="es-CO" b="1" dirty="0"/>
                    </a:p>
                  </a:txBody>
                  <a:tcPr/>
                </a:tc>
              </a:tr>
              <a:tr h="553946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Primer</a:t>
                      </a:r>
                      <a:r>
                        <a:rPr lang="es-CO" baseline="0" dirty="0" smtClean="0"/>
                        <a:t> Giro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$232.837.320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100%</a:t>
                      </a:r>
                      <a:endParaRPr lang="es-CO" dirty="0"/>
                    </a:p>
                  </a:txBody>
                  <a:tcPr/>
                </a:tc>
              </a:tr>
              <a:tr h="553946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Segundo Giro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$940.976.263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99%</a:t>
                      </a:r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MinHacienda a Twitter: &quot;El Gobierno nacional reitera el compromiso que  tiene con la protección de la salud y el bienestar de los colombianos. Por  esto, con la creación del Fondo de Mitigació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10"/>
          <a:stretch/>
        </p:blipFill>
        <p:spPr bwMode="auto">
          <a:xfrm>
            <a:off x="7249484" y="2176670"/>
            <a:ext cx="3394301" cy="2643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77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230626" y="240601"/>
            <a:ext cx="60706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8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Alternancia 2020</a:t>
            </a:r>
            <a:endParaRPr lang="es-CO" sz="38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230626" y="871989"/>
            <a:ext cx="6939339" cy="45719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CuadroTexto 14"/>
          <p:cNvSpPr txBox="1"/>
          <p:nvPr/>
        </p:nvSpPr>
        <p:spPr>
          <a:xfrm>
            <a:off x="3921211" y="1355846"/>
            <a:ext cx="747995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b="1" dirty="0" smtClean="0"/>
              <a:t>PAE:</a:t>
            </a:r>
            <a:r>
              <a:rPr lang="es-CO" dirty="0" smtClean="0"/>
              <a:t>  Se realizaron, </a:t>
            </a:r>
            <a:r>
              <a:rPr lang="es-CO" dirty="0"/>
              <a:t>en medio de medidas de </a:t>
            </a:r>
            <a:r>
              <a:rPr lang="es-CO" dirty="0" smtClean="0"/>
              <a:t>bioseguridad, </a:t>
            </a:r>
            <a:r>
              <a:rPr lang="es-CO" b="1" dirty="0" smtClean="0"/>
              <a:t>8</a:t>
            </a:r>
            <a:r>
              <a:rPr lang="es-CO" dirty="0" smtClean="0"/>
              <a:t> entregas  a los padres de familia en las sedes educativas, modalidad RPC (Abril-Diciembre de 2020).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En el mes de Junio se expiden los </a:t>
            </a:r>
            <a:r>
              <a:rPr lang="es-CO" b="1" dirty="0" smtClean="0"/>
              <a:t>Lineamientos </a:t>
            </a:r>
            <a:r>
              <a:rPr lang="es-CO" dirty="0" smtClean="0"/>
              <a:t>para la prestación del servicio de educación en casa y en </a:t>
            </a:r>
            <a:r>
              <a:rPr lang="es-CO" b="1" dirty="0" smtClean="0"/>
              <a:t>presencialidad </a:t>
            </a:r>
            <a:r>
              <a:rPr lang="es-CO" dirty="0" smtClean="0"/>
              <a:t>bajo el esquema de alternancia.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Adquisición de elementos básicos de bioseguridad para actividades a realizar dentro del marco del confinamiento </a:t>
            </a:r>
            <a:r>
              <a:rPr lang="es-CO" dirty="0" smtClean="0"/>
              <a:t>obligatorio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Se realizaron 2 </a:t>
            </a:r>
            <a:r>
              <a:rPr lang="es-CO" b="1" dirty="0" smtClean="0"/>
              <a:t>encuestas</a:t>
            </a:r>
            <a:r>
              <a:rPr lang="es-CO" dirty="0" smtClean="0"/>
              <a:t> a la familias sobre su voluntad de regresar bajo el modelo de alternancia e identificando comorbilidades. (Enero-octubre de 2020)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Diagnóstico al personal docente y directivo con respecto a sus edades y salud para el regreso en alternancia.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Creación del </a:t>
            </a:r>
            <a:r>
              <a:rPr lang="es-CO" b="1" dirty="0" smtClean="0"/>
              <a:t>Comité de Alternancia Municipal e Institucionales </a:t>
            </a:r>
            <a:r>
              <a:rPr lang="es-CO" dirty="0" smtClean="0"/>
              <a:t>con seguimientos periódicos.</a:t>
            </a: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49" y="2275577"/>
            <a:ext cx="3183143" cy="2387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069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C92A3A32-725C-CD41-8FA8-508E4CE1F60A}"/>
              </a:ext>
            </a:extLst>
          </p:cNvPr>
          <p:cNvSpPr txBox="1"/>
          <p:nvPr/>
        </p:nvSpPr>
        <p:spPr>
          <a:xfrm>
            <a:off x="1189437" y="286963"/>
            <a:ext cx="60706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800" b="1" dirty="0" smtClean="0">
                <a:solidFill>
                  <a:srgbClr val="0055B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Alternancia 2020</a:t>
            </a:r>
            <a:endParaRPr lang="es-CO" sz="3800" dirty="0">
              <a:solidFill>
                <a:srgbClr val="0055B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 flipV="1">
            <a:off x="1385370" y="918351"/>
            <a:ext cx="6883828" cy="115318"/>
          </a:xfrm>
          <a:prstGeom prst="rect">
            <a:avLst/>
          </a:prstGeom>
          <a:solidFill>
            <a:srgbClr val="FB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CuadroTexto 14"/>
          <p:cNvSpPr txBox="1"/>
          <p:nvPr/>
        </p:nvSpPr>
        <p:spPr>
          <a:xfrm>
            <a:off x="208412" y="1215631"/>
            <a:ext cx="7774053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000" dirty="0"/>
              <a:t>Aplicación de pruebas saber 11 en varias de nuestras sedes educativas, las cuales nos prepararon para ajustar prácticas de alternancia.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000" dirty="0"/>
              <a:t>Compra de materiales de bioseguridad para las 36 sedes educativas oficiales.  (Tapabocas, alcohol, gel, gafas, tapetes y lavamanos para apoyar la alternancia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20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000" dirty="0" smtClean="0"/>
              <a:t>Giro </a:t>
            </a:r>
            <a:r>
              <a:rPr lang="es-CO" sz="2000" dirty="0"/>
              <a:t>a las Instituciones Educativas de recursos propios para la compra de pintura, con el fin de pintar todas las sedes educativas de manera cofinanciada con los recursos de cada Institución.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000" dirty="0"/>
              <a:t>Solicitud a cada institución educativa de elaboración de los protocolos de bioseguridad y planes de alternancia en aplicación de la resolución 1721.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000" dirty="0"/>
              <a:t>Realización de eventos de fin de año como “Entrega de símbolos institucionales de los estudiantes de 11 a los estudiantes de 10, almuerzos de despedida a estudiantes de </a:t>
            </a:r>
            <a:r>
              <a:rPr lang="es-CO" sz="2000" dirty="0" smtClean="0"/>
              <a:t>11</a:t>
            </a:r>
            <a:r>
              <a:rPr lang="es-CO" sz="2000" dirty="0"/>
              <a:t>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CO" sz="2000" dirty="0"/>
              <a:t>Realización de ceremonias de grados en las instituciones educativas</a:t>
            </a:r>
            <a:r>
              <a:rPr lang="es-CO" dirty="0" smtClean="0"/>
              <a:t>.</a:t>
            </a:r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198" y="1766343"/>
            <a:ext cx="3634152" cy="32795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479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1283</Words>
  <Application>Microsoft Office PowerPoint</Application>
  <PresentationFormat>Panorámica</PresentationFormat>
  <Paragraphs>144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Marcela Maldonado Salazar</dc:creator>
  <cp:lastModifiedBy>Luz Jenny Villada Restrepo</cp:lastModifiedBy>
  <cp:revision>57</cp:revision>
  <dcterms:created xsi:type="dcterms:W3CDTF">2020-01-03T19:29:38Z</dcterms:created>
  <dcterms:modified xsi:type="dcterms:W3CDTF">2021-05-31T17:29:26Z</dcterms:modified>
</cp:coreProperties>
</file>